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58" r:id="rId35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0" autoAdjust="0"/>
    <p:restoredTop sz="50000"/>
  </p:normalViewPr>
  <p:slideViewPr>
    <p:cSldViewPr snapToGrid="0" snapToObjects="1">
      <p:cViewPr>
        <p:scale>
          <a:sx n="90" d="100"/>
          <a:sy n="90" d="100"/>
        </p:scale>
        <p:origin x="66" y="-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18/03/2020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F0BDF9-307B-B741-BEA1-08430A2A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524000" y="1577499"/>
            <a:ext cx="8088817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50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Configuración de Servidores Web </a:t>
            </a:r>
          </a:p>
          <a:p>
            <a:pPr algn="ctr"/>
            <a:r>
              <a:rPr lang="es-ES" sz="450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Apache </a:t>
            </a:r>
            <a:r>
              <a:rPr lang="es-ES" sz="450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Tomcat</a:t>
            </a:r>
            <a:r>
              <a:rPr lang="es-ES" sz="450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forma segura</a:t>
            </a:r>
            <a:endParaRPr lang="es-ES" sz="45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38266" y="3765083"/>
            <a:ext cx="5669116" cy="298543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3200" i="1" dirty="0" smtClean="0">
                <a:ln w="0"/>
              </a:rPr>
              <a:t>Sistemas Operacionales 2019 - II.</a:t>
            </a:r>
          </a:p>
          <a:p>
            <a:endParaRPr lang="es-ES" sz="2800" b="0" i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2400" b="0" i="1" cap="none" spc="0" dirty="0" smtClean="0">
                <a:ln w="0"/>
                <a:solidFill>
                  <a:schemeClr val="tx1"/>
                </a:solidFill>
              </a:rPr>
              <a:t>Ángel Fabian Gómez Estupiñan - 2130535.</a:t>
            </a:r>
          </a:p>
          <a:p>
            <a:r>
              <a:rPr lang="es-ES" sz="2400" i="1" dirty="0" smtClean="0">
                <a:ln w="0"/>
              </a:rPr>
              <a:t>Esteban Andrés Niño Méndez – 2142608.</a:t>
            </a:r>
            <a:endParaRPr lang="es-ES" sz="2400" i="1" dirty="0">
              <a:ln w="0"/>
            </a:endParaRPr>
          </a:p>
          <a:p>
            <a:r>
              <a:rPr lang="es-ES" sz="2400" i="1" dirty="0" smtClean="0">
                <a:ln w="0"/>
              </a:rPr>
              <a:t>Javier Camilo Rueda Serrano – 2141380.</a:t>
            </a:r>
          </a:p>
          <a:p>
            <a:r>
              <a:rPr lang="es-ES" sz="2400" i="1" dirty="0" smtClean="0">
                <a:ln w="0"/>
              </a:rPr>
              <a:t>Juan Felipe Silva Garcés – 2141362.</a:t>
            </a:r>
            <a:endParaRPr lang="es-ES" sz="2400" i="1" dirty="0">
              <a:ln w="0"/>
            </a:endParaRPr>
          </a:p>
          <a:p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506955"/>
            <a:ext cx="9144000" cy="959268"/>
          </a:xfrm>
        </p:spPr>
        <p:txBody>
          <a:bodyPr>
            <a:normAutofit fontScale="90000"/>
          </a:bodyPr>
          <a:lstStyle/>
          <a:p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Configuración Servidor Apache</a:t>
            </a: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554788" y="1771601"/>
            <a:ext cx="9762920" cy="691620"/>
          </a:xfrm>
        </p:spPr>
        <p:txBody>
          <a:bodyPr>
            <a:noAutofit/>
          </a:bodyPr>
          <a:lstStyle/>
          <a:p>
            <a:pPr algn="just" hangingPunct="0"/>
            <a:r>
              <a:rPr lang="es-CO" i="1" dirty="0" smtClean="0"/>
              <a:t>Habilitaremos </a:t>
            </a:r>
            <a:r>
              <a:rPr lang="es-CO" i="1" dirty="0"/>
              <a:t>los protocolos HTTPS y SSL en nuestro </a:t>
            </a:r>
            <a:r>
              <a:rPr lang="es-CO" i="1" dirty="0" smtClean="0"/>
              <a:t>servidor y luego lo reiniciaremos .</a:t>
            </a:r>
            <a:endParaRPr lang="es-CO" dirty="0"/>
          </a:p>
        </p:txBody>
      </p:sp>
      <p:pic>
        <p:nvPicPr>
          <p:cNvPr id="4" name="Imagen4"/>
          <p:cNvPicPr/>
          <p:nvPr/>
        </p:nvPicPr>
        <p:blipFill rotWithShape="1">
          <a:blip r:embed="rId2"/>
          <a:srcRect l="26387" t="45657" r="26564" b="23331"/>
          <a:stretch/>
        </p:blipFill>
        <p:spPr bwMode="auto">
          <a:xfrm>
            <a:off x="554788" y="2590800"/>
            <a:ext cx="827151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841960" y="1453948"/>
            <a:ext cx="9927640" cy="793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400" i="1" dirty="0" smtClean="0"/>
              <a:t>Activado </a:t>
            </a:r>
            <a:r>
              <a:rPr lang="es-CO" sz="2400" i="1" dirty="0"/>
              <a:t>el módulo de SSL en nuestro servidor, generaremos un cifrado de tipo RSA para los mensajes que se vayan a </a:t>
            </a:r>
            <a:r>
              <a:rPr lang="es-CO" sz="2400" i="1" dirty="0" smtClean="0"/>
              <a:t>transmitir</a:t>
            </a:r>
            <a:r>
              <a:rPr lang="es-CO" sz="2400" i="1" dirty="0"/>
              <a:t>.</a:t>
            </a:r>
            <a:endParaRPr lang="es-ES_tradnl" sz="2000" dirty="0"/>
          </a:p>
        </p:txBody>
      </p:sp>
      <p:pic>
        <p:nvPicPr>
          <p:cNvPr id="6" name="Imagen5"/>
          <p:cNvPicPr/>
          <p:nvPr/>
        </p:nvPicPr>
        <p:blipFill rotWithShape="1">
          <a:blip r:embed="rId2"/>
          <a:srcRect l="29432" t="34219" r="18938" b="49761"/>
          <a:stretch/>
        </p:blipFill>
        <p:spPr bwMode="auto">
          <a:xfrm>
            <a:off x="841960" y="2247900"/>
            <a:ext cx="7946440" cy="1943100"/>
          </a:xfrm>
          <a:prstGeom prst="rect">
            <a:avLst/>
          </a:prstGeom>
        </p:spPr>
      </p:pic>
      <p:sp>
        <p:nvSpPr>
          <p:cNvPr id="7" name="Subtítulo 2"/>
          <p:cNvSpPr txBox="1">
            <a:spLocks/>
          </p:cNvSpPr>
          <p:nvPr/>
        </p:nvSpPr>
        <p:spPr>
          <a:xfrm>
            <a:off x="841960" y="4387648"/>
            <a:ext cx="9927640" cy="793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/>
              <a:t>En nuestro caso usamos como </a:t>
            </a:r>
            <a:r>
              <a:rPr lang="es-CO" sz="2400" i="1" dirty="0" err="1"/>
              <a:t>pass</a:t>
            </a:r>
            <a:r>
              <a:rPr lang="es-CO" sz="2400" i="1" dirty="0"/>
              <a:t> </a:t>
            </a:r>
            <a:r>
              <a:rPr lang="es-CO" sz="2400" i="1" dirty="0" err="1"/>
              <a:t>phrase</a:t>
            </a:r>
            <a:r>
              <a:rPr lang="es-CO" sz="2400" i="1" dirty="0"/>
              <a:t> para el servidor la palabra </a:t>
            </a:r>
            <a:r>
              <a:rPr lang="es-CO" sz="2400" b="1" i="1" dirty="0"/>
              <a:t>“</a:t>
            </a:r>
            <a:r>
              <a:rPr lang="es-CO" sz="2400" b="1" i="1" dirty="0" err="1"/>
              <a:t>angel</a:t>
            </a:r>
            <a:r>
              <a:rPr lang="es-CO" sz="2400" b="1" i="1" dirty="0"/>
              <a:t>”</a:t>
            </a:r>
            <a:r>
              <a:rPr lang="es-CO" sz="2400" i="1" dirty="0"/>
              <a:t>, la necesitaremos en nuestros casos posteriores.</a:t>
            </a:r>
          </a:p>
        </p:txBody>
      </p:sp>
    </p:spTree>
    <p:extLst>
      <p:ext uri="{BB962C8B-B14F-4D97-AF65-F5344CB8AC3E}">
        <p14:creationId xmlns:p14="http://schemas.microsoft.com/office/powerpoint/2010/main" val="11641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841960" y="1453948"/>
            <a:ext cx="9927640" cy="1009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400" i="1" dirty="0" smtClean="0"/>
              <a:t>Activamos </a:t>
            </a:r>
            <a:r>
              <a:rPr lang="es-CO" sz="2400" i="1" dirty="0"/>
              <a:t>el certificado CSR (</a:t>
            </a:r>
            <a:r>
              <a:rPr lang="es-CO" sz="2400" i="1" dirty="0" err="1"/>
              <a:t>Certificate</a:t>
            </a:r>
            <a:r>
              <a:rPr lang="es-CO" sz="2400" i="1" dirty="0"/>
              <a:t> </a:t>
            </a:r>
            <a:r>
              <a:rPr lang="es-CO" sz="2400" i="1" dirty="0" err="1"/>
              <a:t>Signing</a:t>
            </a:r>
            <a:r>
              <a:rPr lang="es-CO" sz="2400" i="1" dirty="0"/>
              <a:t> </a:t>
            </a:r>
            <a:r>
              <a:rPr lang="es-CO" sz="2400" i="1" dirty="0" err="1"/>
              <a:t>Request</a:t>
            </a:r>
            <a:r>
              <a:rPr lang="es-CO" sz="2400" i="1" dirty="0"/>
              <a:t>), </a:t>
            </a:r>
            <a:r>
              <a:rPr lang="es-CO" sz="2400" i="1" dirty="0" smtClean="0"/>
              <a:t>contiene información </a:t>
            </a:r>
            <a:r>
              <a:rPr lang="es-CO" sz="2400" i="1" dirty="0"/>
              <a:t>incluida </a:t>
            </a:r>
            <a:r>
              <a:rPr lang="es-CO" sz="2400" i="1" dirty="0" smtClean="0"/>
              <a:t>en </a:t>
            </a:r>
            <a:r>
              <a:rPr lang="es-CO" sz="2400" i="1" dirty="0"/>
              <a:t>el certificado </a:t>
            </a:r>
            <a:r>
              <a:rPr lang="es-CO" sz="2400" i="1" dirty="0" smtClean="0"/>
              <a:t>SSL ( </a:t>
            </a:r>
            <a:r>
              <a:rPr lang="es-CO" sz="2400" i="1" dirty="0"/>
              <a:t>nombre, empresa, </a:t>
            </a:r>
            <a:r>
              <a:rPr lang="es-CO" sz="2400" i="1" dirty="0" smtClean="0"/>
              <a:t>dirección, etc…)</a:t>
            </a:r>
            <a:endParaRPr lang="es-ES_tradnl" sz="1800" dirty="0"/>
          </a:p>
        </p:txBody>
      </p:sp>
      <p:pic>
        <p:nvPicPr>
          <p:cNvPr id="5" name="Imagen6"/>
          <p:cNvPicPr/>
          <p:nvPr/>
        </p:nvPicPr>
        <p:blipFill rotWithShape="1">
          <a:blip r:embed="rId2"/>
          <a:srcRect l="29364" t="34253" r="19161" b="24355"/>
          <a:stretch/>
        </p:blipFill>
        <p:spPr bwMode="auto">
          <a:xfrm>
            <a:off x="841960" y="2209800"/>
            <a:ext cx="878464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841960" y="1047548"/>
            <a:ext cx="9927640" cy="755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400" i="1" dirty="0" smtClean="0"/>
              <a:t>Establecemos </a:t>
            </a:r>
            <a:r>
              <a:rPr lang="es-CO" sz="2400" i="1" dirty="0"/>
              <a:t>la duración del </a:t>
            </a:r>
            <a:r>
              <a:rPr lang="es-CO" sz="2400" i="1" dirty="0" smtClean="0"/>
              <a:t>certificado SSL, podremos </a:t>
            </a:r>
            <a:r>
              <a:rPr lang="es-CO" sz="2400" i="1" dirty="0"/>
              <a:t>una duración de 365 </a:t>
            </a:r>
            <a:r>
              <a:rPr lang="es-CO" sz="2400" i="1" dirty="0" smtClean="0"/>
              <a:t>días.</a:t>
            </a:r>
            <a:endParaRPr lang="es-ES_tradnl" sz="1600" i="1" dirty="0"/>
          </a:p>
        </p:txBody>
      </p:sp>
      <p:pic>
        <p:nvPicPr>
          <p:cNvPr id="6" name="Imagen7"/>
          <p:cNvPicPr/>
          <p:nvPr/>
        </p:nvPicPr>
        <p:blipFill rotWithShape="1">
          <a:blip r:embed="rId2"/>
          <a:srcRect l="29453" t="61456" r="8187" b="22674"/>
          <a:stretch/>
        </p:blipFill>
        <p:spPr bwMode="auto">
          <a:xfrm>
            <a:off x="841960" y="1803400"/>
            <a:ext cx="8712200" cy="1524000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841960" y="3508476"/>
            <a:ext cx="9927640" cy="1149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/>
              <a:t>Haremos un respaldo de los siguientes archivos </a:t>
            </a:r>
            <a:r>
              <a:rPr lang="es-CO" sz="2400" b="1" i="1" dirty="0" err="1"/>
              <a:t>server.key</a:t>
            </a:r>
            <a:r>
              <a:rPr lang="es-CO" sz="2400" i="1" dirty="0"/>
              <a:t> y </a:t>
            </a:r>
            <a:r>
              <a:rPr lang="es-CO" sz="2400" b="1" i="1" dirty="0" smtClean="0"/>
              <a:t>server.crt </a:t>
            </a:r>
            <a:r>
              <a:rPr lang="es-CO" sz="2400" i="1" dirty="0" smtClean="0"/>
              <a:t>,</a:t>
            </a:r>
            <a:r>
              <a:rPr lang="es-CO" sz="2400" b="1" i="1" dirty="0" smtClean="0"/>
              <a:t> </a:t>
            </a:r>
            <a:r>
              <a:rPr lang="es-CO" sz="2400" i="1" dirty="0" smtClean="0"/>
              <a:t>corresponden </a:t>
            </a:r>
            <a:r>
              <a:rPr lang="es-CO" sz="2400" i="1" dirty="0"/>
              <a:t>al </a:t>
            </a:r>
            <a:r>
              <a:rPr lang="es-CO" sz="2400" i="1" dirty="0" smtClean="0"/>
              <a:t>certificado </a:t>
            </a:r>
            <a:r>
              <a:rPr lang="es-CO" sz="2400" i="1" dirty="0"/>
              <a:t>CSR y la llave del servidor. Copiaremos estos archivos en los directorios </a:t>
            </a:r>
            <a:r>
              <a:rPr lang="es-CO" sz="2400" i="1" dirty="0" smtClean="0"/>
              <a:t>“</a:t>
            </a:r>
            <a:r>
              <a:rPr lang="es-CO" sz="2400" b="1" i="1" dirty="0" smtClean="0"/>
              <a:t>/</a:t>
            </a:r>
            <a:r>
              <a:rPr lang="es-CO" sz="2400" b="1" i="1" dirty="0" err="1" smtClean="0"/>
              <a:t>etc</a:t>
            </a:r>
            <a:r>
              <a:rPr lang="es-CO" sz="2400" b="1" i="1" dirty="0" smtClean="0"/>
              <a:t>/</a:t>
            </a:r>
            <a:r>
              <a:rPr lang="es-CO" sz="2400" b="1" i="1" dirty="0" err="1" smtClean="0"/>
              <a:t>ssl</a:t>
            </a:r>
            <a:r>
              <a:rPr lang="es-CO" sz="2400" b="1" i="1" dirty="0" smtClean="0"/>
              <a:t>/</a:t>
            </a:r>
            <a:r>
              <a:rPr lang="es-CO" sz="2400" b="1" i="1" dirty="0" err="1" smtClean="0"/>
              <a:t>private</a:t>
            </a:r>
            <a:r>
              <a:rPr lang="es-CO" sz="2400" b="1" i="1" dirty="0" smtClean="0"/>
              <a:t>”</a:t>
            </a:r>
            <a:r>
              <a:rPr lang="es-CO" sz="2400" i="1" dirty="0" smtClean="0"/>
              <a:t> </a:t>
            </a:r>
            <a:r>
              <a:rPr lang="es-CO" sz="2400" i="1" dirty="0"/>
              <a:t>y </a:t>
            </a:r>
            <a:r>
              <a:rPr lang="es-CO" sz="2400" i="1" dirty="0" smtClean="0"/>
              <a:t>“</a:t>
            </a:r>
            <a:r>
              <a:rPr lang="es-CO" sz="2400" b="1" i="1" dirty="0" smtClean="0"/>
              <a:t>/</a:t>
            </a:r>
            <a:r>
              <a:rPr lang="es-CO" sz="2400" b="1" i="1" dirty="0" err="1" smtClean="0"/>
              <a:t>etc</a:t>
            </a:r>
            <a:r>
              <a:rPr lang="es-CO" sz="2400" b="1" i="1" dirty="0" smtClean="0"/>
              <a:t>/</a:t>
            </a:r>
            <a:r>
              <a:rPr lang="es-CO" sz="2400" b="1" i="1" dirty="0" err="1" smtClean="0"/>
              <a:t>ssl</a:t>
            </a:r>
            <a:r>
              <a:rPr lang="es-CO" sz="2400" b="1" i="1" dirty="0" smtClean="0"/>
              <a:t>/</a:t>
            </a:r>
            <a:r>
              <a:rPr lang="es-CO" sz="2400" b="1" i="1" dirty="0" err="1" smtClean="0"/>
              <a:t>certs</a:t>
            </a:r>
            <a:r>
              <a:rPr lang="es-CO" sz="2400" b="1" i="1" dirty="0" smtClean="0"/>
              <a:t>” </a:t>
            </a:r>
            <a:r>
              <a:rPr lang="es-CO" sz="2400" i="1" dirty="0" smtClean="0"/>
              <a:t>.</a:t>
            </a:r>
            <a:endParaRPr lang="es-CO" sz="2400" i="1" dirty="0"/>
          </a:p>
        </p:txBody>
      </p:sp>
      <p:pic>
        <p:nvPicPr>
          <p:cNvPr id="9" name="Imagen8"/>
          <p:cNvPicPr/>
          <p:nvPr/>
        </p:nvPicPr>
        <p:blipFill rotWithShape="1">
          <a:blip r:embed="rId3"/>
          <a:srcRect l="29447" t="34009" r="8607" b="59009"/>
          <a:stretch/>
        </p:blipFill>
        <p:spPr bwMode="auto">
          <a:xfrm>
            <a:off x="841960" y="4648604"/>
            <a:ext cx="8712200" cy="7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362507"/>
            <a:ext cx="9927640" cy="884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/>
              <a:t>E</a:t>
            </a:r>
            <a:r>
              <a:rPr lang="es-CO" sz="2400" i="1" dirty="0" smtClean="0"/>
              <a:t>ditaremos </a:t>
            </a:r>
            <a:r>
              <a:rPr lang="es-CO" sz="2400" i="1" dirty="0"/>
              <a:t>el archivo </a:t>
            </a:r>
            <a:r>
              <a:rPr lang="es-CO" sz="2400" b="1" i="1" dirty="0"/>
              <a:t>default-</a:t>
            </a:r>
            <a:r>
              <a:rPr lang="es-CO" sz="2400" b="1" i="1" dirty="0" err="1"/>
              <a:t>ssl.conf</a:t>
            </a:r>
            <a:r>
              <a:rPr lang="es-CO" sz="2400" b="1" i="1" dirty="0"/>
              <a:t> </a:t>
            </a:r>
            <a:r>
              <a:rPr lang="es-CO" sz="2400" i="1" dirty="0"/>
              <a:t>que se encuentra en el directorio </a:t>
            </a:r>
            <a:r>
              <a:rPr lang="es-CO" sz="2400" b="1" i="1" dirty="0" err="1"/>
              <a:t>sites-available</a:t>
            </a:r>
            <a:r>
              <a:rPr lang="es-CO" sz="2400" b="1" i="1" dirty="0"/>
              <a:t> </a:t>
            </a:r>
            <a:r>
              <a:rPr lang="es-CO" sz="2400" i="1" dirty="0"/>
              <a:t>dentro de </a:t>
            </a:r>
            <a:r>
              <a:rPr lang="es-CO" sz="2400" b="1" i="1" dirty="0" smtClean="0"/>
              <a:t>apache2.</a:t>
            </a:r>
            <a:endParaRPr lang="es-CO" sz="2400" i="1" dirty="0"/>
          </a:p>
        </p:txBody>
      </p:sp>
      <p:pic>
        <p:nvPicPr>
          <p:cNvPr id="7" name="Imagen9"/>
          <p:cNvPicPr/>
          <p:nvPr/>
        </p:nvPicPr>
        <p:blipFill rotWithShape="1">
          <a:blip r:embed="rId2"/>
          <a:srcRect l="31102" t="39986" r="16437" b="55242"/>
          <a:stretch/>
        </p:blipFill>
        <p:spPr bwMode="auto">
          <a:xfrm>
            <a:off x="763582" y="2246810"/>
            <a:ext cx="8615549" cy="71384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63582" y="3242296"/>
            <a:ext cx="9927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s-CO" sz="2400" i="1" dirty="0"/>
              <a:t>Ahora buscaremos la línea de texto que contenga la </a:t>
            </a:r>
            <a:r>
              <a:rPr lang="es-CO" sz="2400" i="1" dirty="0" smtClean="0"/>
              <a:t>palabra </a:t>
            </a:r>
            <a:r>
              <a:rPr lang="es-CO" sz="2400" b="1" i="1" dirty="0" smtClean="0"/>
              <a:t>“SSLOPTIONS” </a:t>
            </a:r>
            <a:r>
              <a:rPr lang="es-CO" sz="2400" i="1" dirty="0" smtClean="0"/>
              <a:t>y eliminaremos el </a:t>
            </a:r>
            <a:r>
              <a:rPr lang="es-CO" sz="2400" b="1" i="1" dirty="0" smtClean="0"/>
              <a:t>“#”</a:t>
            </a:r>
            <a:r>
              <a:rPr lang="es-CO" sz="2400" i="1" dirty="0" smtClean="0"/>
              <a:t> al principio de la línea.</a:t>
            </a:r>
            <a:endParaRPr lang="es-CO" sz="2400" i="1" dirty="0"/>
          </a:p>
        </p:txBody>
      </p:sp>
      <p:pic>
        <p:nvPicPr>
          <p:cNvPr id="9" name="Imagen12"/>
          <p:cNvPicPr/>
          <p:nvPr/>
        </p:nvPicPr>
        <p:blipFill rotWithShape="1">
          <a:blip r:embed="rId3"/>
          <a:srcRect l="30814" t="58928" r="14811" b="16342"/>
          <a:stretch/>
        </p:blipFill>
        <p:spPr bwMode="auto">
          <a:xfrm>
            <a:off x="2052398" y="4115190"/>
            <a:ext cx="7350008" cy="19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362507"/>
            <a:ext cx="9927640" cy="602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 smtClean="0"/>
              <a:t>Activamos las configuraciones por default para SSL. </a:t>
            </a:r>
            <a:endParaRPr lang="es-CO" sz="2400" i="1" dirty="0"/>
          </a:p>
        </p:txBody>
      </p:sp>
      <p:sp>
        <p:nvSpPr>
          <p:cNvPr id="2" name="Rectángulo 1"/>
          <p:cNvSpPr/>
          <p:nvPr/>
        </p:nvSpPr>
        <p:spPr>
          <a:xfrm>
            <a:off x="763582" y="3242296"/>
            <a:ext cx="9927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s-CO" sz="2400" i="1" dirty="0" smtClean="0"/>
              <a:t>Recargamos nuevamente el servidor Apache.</a:t>
            </a:r>
            <a:endParaRPr lang="es-CO" sz="4000" i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7" t="56003" r="21571" b="32944"/>
          <a:stretch/>
        </p:blipFill>
        <p:spPr>
          <a:xfrm>
            <a:off x="763582" y="1846086"/>
            <a:ext cx="8629293" cy="1145307"/>
          </a:xfrm>
          <a:prstGeom prst="rect">
            <a:avLst/>
          </a:prstGeom>
        </p:spPr>
      </p:pic>
      <p:pic>
        <p:nvPicPr>
          <p:cNvPr id="5" name="Imagen39"/>
          <p:cNvPicPr/>
          <p:nvPr/>
        </p:nvPicPr>
        <p:blipFill rotWithShape="1">
          <a:blip r:embed="rId3"/>
          <a:srcRect l="50012" t="56304" r="5771" b="39200"/>
          <a:stretch/>
        </p:blipFill>
        <p:spPr bwMode="auto">
          <a:xfrm>
            <a:off x="763583" y="3954865"/>
            <a:ext cx="8635912" cy="5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3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362507"/>
            <a:ext cx="9927640" cy="8617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 smtClean="0"/>
              <a:t>Probamos </a:t>
            </a:r>
            <a:r>
              <a:rPr lang="es-CO" sz="2400" i="1" dirty="0"/>
              <a:t>la conexión actual de nuestro </a:t>
            </a:r>
            <a:r>
              <a:rPr lang="es-CO" sz="2400" i="1" dirty="0" err="1"/>
              <a:t>localhost</a:t>
            </a:r>
            <a:r>
              <a:rPr lang="es-CO" sz="2400" i="1" dirty="0"/>
              <a:t>, para ver si ya tenemos acceso al mismo</a:t>
            </a:r>
            <a:endParaRPr lang="es-CO" sz="2000" i="1" dirty="0"/>
          </a:p>
        </p:txBody>
      </p:sp>
      <p:pic>
        <p:nvPicPr>
          <p:cNvPr id="5" name="Imagen15"/>
          <p:cNvPicPr/>
          <p:nvPr/>
        </p:nvPicPr>
        <p:blipFill rotWithShape="1">
          <a:blip r:embed="rId2"/>
          <a:srcRect t="1" b="47471"/>
          <a:stretch/>
        </p:blipFill>
        <p:spPr bwMode="auto">
          <a:xfrm>
            <a:off x="1642673" y="2224216"/>
            <a:ext cx="8169457" cy="26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9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506955"/>
            <a:ext cx="9144000" cy="959268"/>
          </a:xfrm>
        </p:spPr>
        <p:txBody>
          <a:bodyPr>
            <a:normAutofit/>
          </a:bodyPr>
          <a:lstStyle/>
          <a:p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</a:t>
            </a:r>
            <a:r>
              <a:rPr lang="es-ES_tradn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Tomcat</a:t>
            </a: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554788" y="1604197"/>
            <a:ext cx="9762920" cy="511986"/>
          </a:xfrm>
        </p:spPr>
        <p:txBody>
          <a:bodyPr>
            <a:noAutofit/>
          </a:bodyPr>
          <a:lstStyle/>
          <a:p>
            <a:pPr algn="just" hangingPunct="0"/>
            <a:r>
              <a:rPr lang="es-CO" i="1" dirty="0"/>
              <a:t>Java comenzaremos con la instalación del JDK (Java </a:t>
            </a:r>
            <a:r>
              <a:rPr lang="es-CO" i="1" dirty="0" err="1"/>
              <a:t>Development</a:t>
            </a:r>
            <a:r>
              <a:rPr lang="es-CO" i="1" dirty="0"/>
              <a:t> Kit</a:t>
            </a:r>
            <a:r>
              <a:rPr lang="es-CO" i="1" dirty="0" smtClean="0"/>
              <a:t>).</a:t>
            </a:r>
            <a:endParaRPr lang="es-CO" dirty="0"/>
          </a:p>
        </p:txBody>
      </p:sp>
      <p:pic>
        <p:nvPicPr>
          <p:cNvPr id="5" name="Imagen16"/>
          <p:cNvPicPr/>
          <p:nvPr/>
        </p:nvPicPr>
        <p:blipFill rotWithShape="1">
          <a:blip r:embed="rId2"/>
          <a:srcRect l="16935" t="40960" r="36034" b="42957"/>
          <a:stretch/>
        </p:blipFill>
        <p:spPr bwMode="auto">
          <a:xfrm>
            <a:off x="554787" y="2116183"/>
            <a:ext cx="7863071" cy="170278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51330" y="4032269"/>
            <a:ext cx="11179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i="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creación de un usuario y grupo adicional en el directorio “/</a:t>
            </a:r>
            <a:r>
              <a:rPr lang="es-CO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opt</a:t>
            </a:r>
            <a:r>
              <a:rPr lang="es-CO" sz="2400" i="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s-CO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tomcat</a:t>
            </a:r>
            <a:r>
              <a:rPr lang="es-CO" sz="2400" i="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” para </a:t>
            </a:r>
            <a:r>
              <a:rPr lang="es-CO" sz="2400" i="1" dirty="0" smtClean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su </a:t>
            </a:r>
            <a:r>
              <a:rPr lang="es-CO" sz="2400" i="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correcto </a:t>
            </a:r>
            <a:r>
              <a:rPr lang="es-CO" sz="2400" i="1" dirty="0" smtClean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funcionamiento.</a:t>
            </a:r>
            <a:endParaRPr lang="es-CO" sz="2400" dirty="0"/>
          </a:p>
        </p:txBody>
      </p:sp>
      <p:pic>
        <p:nvPicPr>
          <p:cNvPr id="7" name="Imagen17"/>
          <p:cNvPicPr/>
          <p:nvPr/>
        </p:nvPicPr>
        <p:blipFill rotWithShape="1">
          <a:blip r:embed="rId3"/>
          <a:srcRect l="20599" t="37203" r="27355" b="58301"/>
          <a:stretch/>
        </p:blipFill>
        <p:spPr bwMode="auto">
          <a:xfrm>
            <a:off x="554788" y="4948514"/>
            <a:ext cx="8347165" cy="5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1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362507"/>
            <a:ext cx="9927640" cy="565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 smtClean="0"/>
              <a:t>Instalamos </a:t>
            </a:r>
            <a:r>
              <a:rPr lang="es-CO" sz="2400" i="1" dirty="0" err="1"/>
              <a:t>unzip</a:t>
            </a:r>
            <a:r>
              <a:rPr lang="es-CO" sz="2400" i="1" dirty="0"/>
              <a:t> y </a:t>
            </a:r>
            <a:r>
              <a:rPr lang="es-CO" sz="2400" i="1" dirty="0" err="1" smtClean="0"/>
              <a:t>wget</a:t>
            </a:r>
            <a:r>
              <a:rPr lang="es-CO" sz="2400" i="1" dirty="0" smtClean="0"/>
              <a:t>, herramientas para descargar e instalar </a:t>
            </a:r>
            <a:r>
              <a:rPr lang="es-CO" sz="2400" i="1" dirty="0" err="1" smtClean="0"/>
              <a:t>Tomcat</a:t>
            </a:r>
            <a:r>
              <a:rPr lang="es-CO" sz="2400" i="1" dirty="0" smtClean="0"/>
              <a:t>. </a:t>
            </a:r>
            <a:endParaRPr lang="es-CO" sz="2400" i="1" dirty="0"/>
          </a:p>
        </p:txBody>
      </p:sp>
      <p:sp>
        <p:nvSpPr>
          <p:cNvPr id="2" name="Rectángulo 1"/>
          <p:cNvSpPr/>
          <p:nvPr/>
        </p:nvSpPr>
        <p:spPr>
          <a:xfrm>
            <a:off x="763581" y="2739371"/>
            <a:ext cx="99276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s-CO" sz="2400" i="1" dirty="0" smtClean="0"/>
              <a:t>Descargamos </a:t>
            </a:r>
            <a:r>
              <a:rPr lang="es-CO" sz="2400" b="1" i="1" dirty="0" smtClean="0"/>
              <a:t>apache-tomcat-9.0.31.zip</a:t>
            </a:r>
            <a:r>
              <a:rPr lang="es-CO" sz="2400" i="1" dirty="0" smtClean="0"/>
              <a:t> en la carpeta </a:t>
            </a:r>
            <a:r>
              <a:rPr lang="es-CO" sz="2400" b="1" i="1" dirty="0" smtClean="0"/>
              <a:t>/</a:t>
            </a:r>
            <a:r>
              <a:rPr lang="es-CO" sz="2400" b="1" i="1" dirty="0" err="1" smtClean="0"/>
              <a:t>temp</a:t>
            </a:r>
            <a:r>
              <a:rPr lang="es-CO" sz="2400" i="1" dirty="0" smtClean="0"/>
              <a:t>.</a:t>
            </a:r>
          </a:p>
          <a:p>
            <a:pPr hangingPunct="0"/>
            <a:r>
              <a:rPr lang="es-CO" i="1" dirty="0"/>
              <a:t>https://</a:t>
            </a:r>
            <a:r>
              <a:rPr lang="es-CO" i="1" dirty="0" smtClean="0"/>
              <a:t>downloads.apache.org/tomcat/tomcat-9/v9.0.31/bin/apache-tomcat-9.0.31.zip</a:t>
            </a:r>
            <a:endParaRPr lang="es-CO" i="1" dirty="0"/>
          </a:p>
        </p:txBody>
      </p:sp>
      <p:pic>
        <p:nvPicPr>
          <p:cNvPr id="5" name="Imagen18"/>
          <p:cNvPicPr/>
          <p:nvPr/>
        </p:nvPicPr>
        <p:blipFill rotWithShape="1">
          <a:blip r:embed="rId2"/>
          <a:srcRect l="38888" t="42105" r="9072" b="51771"/>
          <a:stretch/>
        </p:blipFill>
        <p:spPr bwMode="auto">
          <a:xfrm>
            <a:off x="763582" y="1868173"/>
            <a:ext cx="6708372" cy="734864"/>
          </a:xfrm>
          <a:prstGeom prst="rect">
            <a:avLst/>
          </a:prstGeom>
        </p:spPr>
      </p:pic>
      <p:pic>
        <p:nvPicPr>
          <p:cNvPr id="6" name="Imagen19"/>
          <p:cNvPicPr/>
          <p:nvPr/>
        </p:nvPicPr>
        <p:blipFill rotWithShape="1">
          <a:blip r:embed="rId3"/>
          <a:srcRect l="30604" t="29630" r="2619" b="68129"/>
          <a:stretch/>
        </p:blipFill>
        <p:spPr bwMode="auto">
          <a:xfrm>
            <a:off x="763582" y="3505563"/>
            <a:ext cx="8494718" cy="2986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13251" y="4100086"/>
            <a:ext cx="9927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s-CO" sz="2400" i="1" dirty="0" smtClean="0"/>
              <a:t>Descomprimimos </a:t>
            </a:r>
            <a:r>
              <a:rPr lang="es-CO" sz="2400" b="1" i="1" dirty="0" smtClean="0"/>
              <a:t>apache-tomcat-9.0.31.zip</a:t>
            </a:r>
            <a:r>
              <a:rPr lang="es-CO" sz="2400" i="1" dirty="0" smtClean="0"/>
              <a:t> en la carpeta </a:t>
            </a:r>
            <a:r>
              <a:rPr lang="es-CO" sz="2400" b="1" i="1" dirty="0" smtClean="0"/>
              <a:t>/</a:t>
            </a:r>
            <a:r>
              <a:rPr lang="es-CO" sz="2400" b="1" i="1" dirty="0" err="1" smtClean="0"/>
              <a:t>temp</a:t>
            </a:r>
            <a:r>
              <a:rPr lang="es-CO" sz="2400" i="1" dirty="0" smtClean="0"/>
              <a:t>.</a:t>
            </a:r>
            <a:endParaRPr lang="es-CO" sz="4000" i="1" dirty="0"/>
          </a:p>
        </p:txBody>
      </p:sp>
      <p:pic>
        <p:nvPicPr>
          <p:cNvPr id="8" name="Imagen20"/>
          <p:cNvPicPr/>
          <p:nvPr/>
        </p:nvPicPr>
        <p:blipFill rotWithShape="1">
          <a:blip r:embed="rId4"/>
          <a:srcRect l="36436" t="40629" r="15089" b="57042"/>
          <a:stretch/>
        </p:blipFill>
        <p:spPr bwMode="auto">
          <a:xfrm>
            <a:off x="763581" y="4760780"/>
            <a:ext cx="8019471" cy="3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417124"/>
            <a:ext cx="9391071" cy="483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 smtClean="0"/>
              <a:t>Movemos </a:t>
            </a:r>
            <a:r>
              <a:rPr lang="es-CO" sz="2400" i="1" dirty="0"/>
              <a:t>el </a:t>
            </a:r>
            <a:r>
              <a:rPr lang="es-CO" sz="2400" i="1" dirty="0" smtClean="0"/>
              <a:t>directorio </a:t>
            </a:r>
            <a:r>
              <a:rPr lang="es-CO" sz="2400" b="1" i="1" dirty="0" smtClean="0"/>
              <a:t>apache-tomcat-9.0.31 </a:t>
            </a:r>
            <a:r>
              <a:rPr lang="es-CO" sz="2400" i="1" dirty="0" smtClean="0"/>
              <a:t> </a:t>
            </a:r>
            <a:r>
              <a:rPr lang="es-CO" sz="2400" i="1" dirty="0"/>
              <a:t>a </a:t>
            </a:r>
            <a:r>
              <a:rPr lang="es-CO" sz="2400" b="1" i="1" dirty="0"/>
              <a:t>/</a:t>
            </a:r>
            <a:r>
              <a:rPr lang="es-CO" sz="2400" b="1" i="1" dirty="0" err="1"/>
              <a:t>opt</a:t>
            </a:r>
            <a:r>
              <a:rPr lang="es-CO" sz="2400" b="1" i="1" dirty="0"/>
              <a:t>/</a:t>
            </a:r>
            <a:r>
              <a:rPr lang="es-CO" sz="2400" b="1" i="1" dirty="0" err="1"/>
              <a:t>tomcat</a:t>
            </a:r>
            <a:r>
              <a:rPr lang="es-CO" b="1" i="1" dirty="0"/>
              <a:t> </a:t>
            </a:r>
            <a:endParaRPr lang="es-CO" sz="2400" b="1" i="1" dirty="0"/>
          </a:p>
        </p:txBody>
      </p:sp>
      <p:sp>
        <p:nvSpPr>
          <p:cNvPr id="2" name="Rectángulo 1"/>
          <p:cNvSpPr/>
          <p:nvPr/>
        </p:nvSpPr>
        <p:spPr>
          <a:xfrm>
            <a:off x="713250" y="2718433"/>
            <a:ext cx="11173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s-CO" sz="2400" i="1" dirty="0"/>
              <a:t>I</a:t>
            </a:r>
            <a:r>
              <a:rPr lang="es-CO" sz="2400" i="1" dirty="0" smtClean="0"/>
              <a:t>remos </a:t>
            </a:r>
            <a:r>
              <a:rPr lang="es-CO" sz="2400" i="1" dirty="0"/>
              <a:t>al directorio </a:t>
            </a:r>
            <a:r>
              <a:rPr lang="es-CO" sz="2400" b="1" i="1" dirty="0"/>
              <a:t>/</a:t>
            </a:r>
            <a:r>
              <a:rPr lang="es-CO" sz="2400" b="1" i="1" dirty="0" err="1"/>
              <a:t>etc</a:t>
            </a:r>
            <a:r>
              <a:rPr lang="es-CO" sz="2400" b="1" i="1" dirty="0"/>
              <a:t>/</a:t>
            </a:r>
            <a:r>
              <a:rPr lang="es-CO" sz="2400" b="1" i="1" dirty="0" err="1"/>
              <a:t>systemd</a:t>
            </a:r>
            <a:r>
              <a:rPr lang="es-CO" sz="2400" b="1" i="1" dirty="0"/>
              <a:t>/</a:t>
            </a:r>
            <a:r>
              <a:rPr lang="es-CO" sz="2400" b="1" i="1" dirty="0" err="1"/>
              <a:t>system</a:t>
            </a:r>
            <a:r>
              <a:rPr lang="es-CO" sz="2400" b="1" i="1" dirty="0"/>
              <a:t> </a:t>
            </a:r>
            <a:r>
              <a:rPr lang="es-CO" sz="2400" dirty="0"/>
              <a:t>y </a:t>
            </a:r>
            <a:r>
              <a:rPr lang="es-CO" sz="2400" dirty="0" smtClean="0"/>
              <a:t>con el </a:t>
            </a:r>
            <a:r>
              <a:rPr lang="es-CO" sz="2400" dirty="0"/>
              <a:t>editor </a:t>
            </a:r>
            <a:r>
              <a:rPr lang="es-CO" sz="2400" b="1" dirty="0"/>
              <a:t>nano</a:t>
            </a:r>
            <a:r>
              <a:rPr lang="es-CO" sz="2400" dirty="0"/>
              <a:t> </a:t>
            </a:r>
            <a:r>
              <a:rPr lang="es-CO" sz="2400" dirty="0" smtClean="0"/>
              <a:t>creamos </a:t>
            </a:r>
            <a:r>
              <a:rPr lang="es-CO" sz="2400" dirty="0"/>
              <a:t>el archivo </a:t>
            </a:r>
            <a:r>
              <a:rPr lang="es-CO" sz="2400" b="1" dirty="0" err="1" smtClean="0"/>
              <a:t>tomcat.service</a:t>
            </a:r>
            <a:r>
              <a:rPr lang="es-CO" sz="2400" i="1" dirty="0"/>
              <a:t>.</a:t>
            </a:r>
          </a:p>
        </p:txBody>
      </p:sp>
      <p:pic>
        <p:nvPicPr>
          <p:cNvPr id="11" name="Imagen24"/>
          <p:cNvPicPr/>
          <p:nvPr/>
        </p:nvPicPr>
        <p:blipFill rotWithShape="1">
          <a:blip r:embed="rId2"/>
          <a:srcRect l="21034" t="59122" r="29420" b="36147"/>
          <a:stretch/>
        </p:blipFill>
        <p:spPr bwMode="auto">
          <a:xfrm>
            <a:off x="772795" y="3671247"/>
            <a:ext cx="8548626" cy="5049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9" t="53716" r="15785" b="43616"/>
          <a:stretch/>
        </p:blipFill>
        <p:spPr>
          <a:xfrm>
            <a:off x="772794" y="1870458"/>
            <a:ext cx="9343647" cy="2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506955"/>
            <a:ext cx="9144000" cy="959268"/>
          </a:xfrm>
        </p:spPr>
        <p:txBody>
          <a:bodyPr/>
          <a:lstStyle/>
          <a:p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un Servidor?</a:t>
            </a: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9433"/>
            <a:ext cx="5675623" cy="3183771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85012" y="2069433"/>
            <a:ext cx="5414210" cy="1888613"/>
          </a:xfrm>
        </p:spPr>
        <p:txBody>
          <a:bodyPr>
            <a:normAutofit/>
          </a:bodyPr>
          <a:lstStyle/>
          <a:p>
            <a:pPr algn="just"/>
            <a:r>
              <a:rPr lang="es-CO" i="1" dirty="0" smtClean="0"/>
              <a:t>Es </a:t>
            </a:r>
            <a:r>
              <a:rPr lang="es-CO" i="1" dirty="0"/>
              <a:t>una aplicación </a:t>
            </a:r>
            <a:r>
              <a:rPr lang="es-CO" i="1" dirty="0" smtClean="0"/>
              <a:t>que está en constante ejecución.</a:t>
            </a:r>
          </a:p>
          <a:p>
            <a:pPr algn="just"/>
            <a:r>
              <a:rPr lang="es-CO" i="1" dirty="0" smtClean="0"/>
              <a:t>Atiende </a:t>
            </a:r>
            <a:r>
              <a:rPr lang="es-CO" i="1" dirty="0"/>
              <a:t>las peticiones de un </a:t>
            </a:r>
            <a:r>
              <a:rPr lang="es-CO" i="1" dirty="0" smtClean="0"/>
              <a:t>cliente (en </a:t>
            </a:r>
            <a:r>
              <a:rPr lang="es-CO" i="1" dirty="0"/>
              <a:t>forma de otro </a:t>
            </a:r>
            <a:r>
              <a:rPr lang="es-CO" i="1" dirty="0" smtClean="0"/>
              <a:t>programa) y devuelve una respuesta </a:t>
            </a:r>
            <a:r>
              <a:rPr lang="es-CO" i="1" dirty="0"/>
              <a:t>concordante</a:t>
            </a:r>
            <a:r>
              <a:rPr lang="es-CO" i="1" dirty="0" smtClean="0"/>
              <a:t>.</a:t>
            </a:r>
          </a:p>
          <a:p>
            <a:pPr algn="just"/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595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152428"/>
            <a:ext cx="9391071" cy="491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 smtClean="0"/>
              <a:t>Dentro del archivo creado colocamos los siguientes valores de configuración para </a:t>
            </a:r>
            <a:r>
              <a:rPr lang="es-CO" sz="2400" i="1" dirty="0" err="1" smtClean="0"/>
              <a:t>Tomcat</a:t>
            </a:r>
            <a:r>
              <a:rPr lang="es-CO" sz="2400" i="1" dirty="0" smtClean="0"/>
              <a:t>.</a:t>
            </a:r>
          </a:p>
          <a:p>
            <a:pPr marL="0" indent="0" hangingPunct="0">
              <a:buNone/>
            </a:pPr>
            <a:endParaRPr lang="es-CO" sz="2400" i="1" dirty="0" smtClean="0"/>
          </a:p>
          <a:p>
            <a:pPr marL="0" indent="0" hangingPunct="0">
              <a:buNone/>
            </a:pPr>
            <a:r>
              <a:rPr lang="en-US" sz="2000" b="1" i="1" dirty="0"/>
              <a:t>[Unit]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Description=Tomcat 9 servlet container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After=</a:t>
            </a:r>
            <a:r>
              <a:rPr lang="en-US" sz="2000" b="1" i="1" dirty="0" err="1"/>
              <a:t>network.target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 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[Service]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Type=forking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 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User=tomcat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Group=tomcat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i="1" dirty="0"/>
              <a:t> 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414243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18457"/>
            <a:ext cx="9122230" cy="5584372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en-US" sz="2000" b="1" i="1" dirty="0"/>
              <a:t>Environment="JAVA_HOME=/</a:t>
            </a:r>
            <a:r>
              <a:rPr lang="en-US" sz="2000" b="1" i="1" dirty="0" err="1"/>
              <a:t>usr</a:t>
            </a:r>
            <a:r>
              <a:rPr lang="en-US" sz="2000" b="1" i="1" dirty="0"/>
              <a:t>/lib/</a:t>
            </a:r>
            <a:r>
              <a:rPr lang="en-US" sz="2000" b="1" i="1" dirty="0" err="1"/>
              <a:t>jvm</a:t>
            </a:r>
            <a:r>
              <a:rPr lang="en-US" sz="2000" b="1" i="1" dirty="0"/>
              <a:t>/default-java"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Environment="JAVA_OPTS=-</a:t>
            </a:r>
            <a:r>
              <a:rPr lang="en-US" sz="2000" b="1" i="1" dirty="0" err="1"/>
              <a:t>Djava.security.egd</a:t>
            </a:r>
            <a:r>
              <a:rPr lang="en-US" sz="2000" b="1" i="1" dirty="0"/>
              <a:t>=file:///dev/urandom"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 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Environment="CATALINA_BASE=/opt/tomcat/apache-tomcat-9-0-31"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Environment="CATALINA_HOME=/opt/tomcat/apache-tomcat-9-0-31"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Environment="CATALINA_PID=/opt/tomcat/latest/temp/</a:t>
            </a:r>
            <a:r>
              <a:rPr lang="en-US" sz="2000" b="1" i="1" dirty="0" err="1"/>
              <a:t>tomcat.pid</a:t>
            </a:r>
            <a:r>
              <a:rPr lang="en-US" sz="2000" b="1" i="1" dirty="0"/>
              <a:t>"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Environment="CATALINA_OPTS=-Xms512M -Xmx1024M -server -XX:+</a:t>
            </a:r>
            <a:r>
              <a:rPr lang="en-US" sz="2000" b="1" i="1" dirty="0" err="1"/>
              <a:t>UseParallelGC</a:t>
            </a:r>
            <a:r>
              <a:rPr lang="en-US" sz="2000" b="1" i="1" dirty="0"/>
              <a:t>“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 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ExecStart=/opt/tomcat/apache-tomcat-9-0-31/bin/startup.sh</a:t>
            </a:r>
            <a:endParaRPr lang="es-CO" sz="2000" b="1" dirty="0"/>
          </a:p>
          <a:p>
            <a:pPr marL="0" indent="0" hangingPunct="0">
              <a:buNone/>
            </a:pPr>
            <a:r>
              <a:rPr lang="en-US" sz="2000" b="1" i="1" dirty="0"/>
              <a:t>ExecStop=/opt/tomcat/apache-tomcat-9-0-31/bin/shutdown.sh </a:t>
            </a:r>
          </a:p>
          <a:p>
            <a:pPr marL="0" indent="0" hangingPunct="0">
              <a:buNone/>
            </a:pPr>
            <a:endParaRPr lang="es-CO" sz="2000" b="1" dirty="0"/>
          </a:p>
          <a:p>
            <a:pPr marL="0" indent="0" hangingPunct="0">
              <a:buNone/>
            </a:pPr>
            <a:r>
              <a:rPr lang="es-CO" sz="2000" b="1" i="1" dirty="0"/>
              <a:t>[</a:t>
            </a:r>
            <a:r>
              <a:rPr lang="es-CO" sz="2000" b="1" i="1" dirty="0" err="1"/>
              <a:t>Install</a:t>
            </a:r>
            <a:r>
              <a:rPr lang="es-CO" sz="2000" b="1" i="1" dirty="0"/>
              <a:t>]</a:t>
            </a:r>
            <a:endParaRPr lang="es-CO" sz="2000" b="1" dirty="0"/>
          </a:p>
          <a:p>
            <a:pPr marL="0" indent="0" hangingPunct="0">
              <a:buNone/>
            </a:pPr>
            <a:r>
              <a:rPr lang="es-CO" sz="2000" b="1" i="1" dirty="0" err="1"/>
              <a:t>WantedBy</a:t>
            </a:r>
            <a:r>
              <a:rPr lang="es-CO" sz="2000" b="1" i="1" dirty="0"/>
              <a:t>=</a:t>
            </a:r>
            <a:r>
              <a:rPr lang="es-CO" sz="2000" b="1" i="1" dirty="0" err="1"/>
              <a:t>multi-user.target</a:t>
            </a:r>
            <a:endParaRPr lang="es-CO" sz="2000" b="1" dirty="0"/>
          </a:p>
          <a:p>
            <a:pPr marL="0" indent="0" hangingPunct="0">
              <a:buNone/>
            </a:pPr>
            <a:endParaRPr lang="es-CO" sz="2400" b="1" i="1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6421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417124"/>
            <a:ext cx="9391071" cy="483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 smtClean="0"/>
              <a:t>Comprobamos el estado del servicio, si está activo o no</a:t>
            </a:r>
            <a:endParaRPr lang="es-CO" sz="2000" i="1" dirty="0"/>
          </a:p>
        </p:txBody>
      </p:sp>
      <p:pic>
        <p:nvPicPr>
          <p:cNvPr id="5" name="Imagen21"/>
          <p:cNvPicPr/>
          <p:nvPr/>
        </p:nvPicPr>
        <p:blipFill rotWithShape="1">
          <a:blip r:embed="rId2"/>
          <a:srcRect l="33351" t="38415" r="13538" b="32445"/>
          <a:stretch/>
        </p:blipFill>
        <p:spPr bwMode="auto">
          <a:xfrm>
            <a:off x="763582" y="1900990"/>
            <a:ext cx="9904418" cy="30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288788"/>
            <a:ext cx="9391071" cy="483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 smtClean="0"/>
              <a:t>Activamos </a:t>
            </a:r>
            <a:r>
              <a:rPr lang="es-CO" sz="2400" i="1" dirty="0"/>
              <a:t>el firewall de seguridad para el puerto </a:t>
            </a:r>
            <a:r>
              <a:rPr lang="es-CO" sz="2400" i="1" dirty="0" smtClean="0"/>
              <a:t>8080.</a:t>
            </a:r>
            <a:endParaRPr lang="es-CO" sz="1800" i="1" dirty="0"/>
          </a:p>
        </p:txBody>
      </p:sp>
      <p:pic>
        <p:nvPicPr>
          <p:cNvPr id="6" name="Imagen25"/>
          <p:cNvPicPr/>
          <p:nvPr/>
        </p:nvPicPr>
        <p:blipFill rotWithShape="1">
          <a:blip r:embed="rId2"/>
          <a:srcRect l="30539" t="32478" r="16877" b="61192"/>
          <a:stretch/>
        </p:blipFill>
        <p:spPr bwMode="auto">
          <a:xfrm>
            <a:off x="763582" y="1844842"/>
            <a:ext cx="8460629" cy="609600"/>
          </a:xfrm>
          <a:prstGeom prst="rect">
            <a:avLst/>
          </a:prstGeom>
        </p:spPr>
      </p:pic>
      <p:sp>
        <p:nvSpPr>
          <p:cNvPr id="7" name="Subtítulo 2"/>
          <p:cNvSpPr txBox="1">
            <a:spLocks/>
          </p:cNvSpPr>
          <p:nvPr/>
        </p:nvSpPr>
        <p:spPr>
          <a:xfrm>
            <a:off x="763581" y="2754038"/>
            <a:ext cx="9391071" cy="8714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 smtClean="0"/>
              <a:t>Configuramos una interfaz para el administrador web editando el archivo </a:t>
            </a:r>
            <a:r>
              <a:rPr lang="es-CO" b="1" i="1" dirty="0" err="1"/>
              <a:t>tomcat-users-xml</a:t>
            </a:r>
            <a:endParaRPr lang="es-CO" sz="1800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1" t="63054" r="20179" b="32182"/>
          <a:stretch/>
        </p:blipFill>
        <p:spPr>
          <a:xfrm>
            <a:off x="763581" y="3625516"/>
            <a:ext cx="9452981" cy="4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288788"/>
            <a:ext cx="9391071" cy="483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 smtClean="0"/>
              <a:t>Al final del archivo </a:t>
            </a:r>
            <a:r>
              <a:rPr lang="es-CO" sz="2400" i="1" dirty="0"/>
              <a:t>agregamos</a:t>
            </a:r>
            <a:r>
              <a:rPr lang="es-CO" sz="2400" b="1" i="1" dirty="0"/>
              <a:t> </a:t>
            </a:r>
            <a:r>
              <a:rPr lang="es-CO" sz="2400" i="1" dirty="0"/>
              <a:t>nombres de rol y usuario</a:t>
            </a:r>
            <a:r>
              <a:rPr lang="es-CO" sz="2400" i="1" dirty="0" smtClean="0"/>
              <a:t>.</a:t>
            </a:r>
            <a:endParaRPr lang="es-CO" sz="2400" i="1" dirty="0"/>
          </a:p>
        </p:txBody>
      </p:sp>
      <p:pic>
        <p:nvPicPr>
          <p:cNvPr id="5" name="Imagen27"/>
          <p:cNvPicPr/>
          <p:nvPr/>
        </p:nvPicPr>
        <p:blipFill rotWithShape="1">
          <a:blip r:embed="rId2"/>
          <a:srcRect l="45677" t="32764" r="7408" b="23705"/>
          <a:stretch/>
        </p:blipFill>
        <p:spPr bwMode="auto">
          <a:xfrm>
            <a:off x="763581" y="1772653"/>
            <a:ext cx="7626439" cy="387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4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288788"/>
            <a:ext cx="9391071" cy="483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sz="2400" i="1" dirty="0" smtClean="0"/>
              <a:t>Probamos el puerto localhost:8080.</a:t>
            </a:r>
            <a:endParaRPr lang="es-CO" sz="2400" i="1" dirty="0"/>
          </a:p>
        </p:txBody>
      </p:sp>
      <p:pic>
        <p:nvPicPr>
          <p:cNvPr id="6" name="Imagen28"/>
          <p:cNvPicPr/>
          <p:nvPr/>
        </p:nvPicPr>
        <p:blipFill>
          <a:blip r:embed="rId2"/>
          <a:srcRect b="4340"/>
          <a:stretch>
            <a:fillRect/>
          </a:stretch>
        </p:blipFill>
        <p:spPr bwMode="auto">
          <a:xfrm>
            <a:off x="1052340" y="1772654"/>
            <a:ext cx="9102313" cy="419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8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506955"/>
            <a:ext cx="9144000" cy="959268"/>
          </a:xfrm>
        </p:spPr>
        <p:txBody>
          <a:bodyPr>
            <a:normAutofit/>
          </a:bodyPr>
          <a:lstStyle/>
          <a:p>
            <a:r>
              <a:rPr lang="es-ES_tradnl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Configuración de un directorio web</a:t>
            </a:r>
            <a:endParaRPr lang="es-ES_tradnl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554788" y="1604197"/>
            <a:ext cx="9762920" cy="511986"/>
          </a:xfrm>
        </p:spPr>
        <p:txBody>
          <a:bodyPr>
            <a:noAutofit/>
          </a:bodyPr>
          <a:lstStyle/>
          <a:p>
            <a:pPr algn="just" hangingPunct="0"/>
            <a:r>
              <a:rPr lang="es-CO" i="1" dirty="0"/>
              <a:t>Crearemos un directorio para nuestro primer sitio web “</a:t>
            </a:r>
            <a:r>
              <a:rPr lang="es-CO" b="1" i="1" dirty="0"/>
              <a:t>operativos.com</a:t>
            </a:r>
            <a:r>
              <a:rPr lang="es-CO" i="1" dirty="0"/>
              <a:t>”</a:t>
            </a:r>
            <a:r>
              <a:rPr lang="es-CO" i="1" dirty="0" smtClean="0"/>
              <a:t>.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554788" y="3196894"/>
            <a:ext cx="11179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i="1" dirty="0" smtClean="0"/>
              <a:t>Asignamos </a:t>
            </a:r>
            <a:r>
              <a:rPr lang="es-CO" sz="2400" i="1" dirty="0"/>
              <a:t>un usuario propietario con la siguiente línea de </a:t>
            </a:r>
            <a:r>
              <a:rPr lang="es-CO" sz="2400" i="1" dirty="0" smtClean="0"/>
              <a:t>código.</a:t>
            </a:r>
            <a:endParaRPr lang="es-CO" sz="3200" dirty="0"/>
          </a:p>
        </p:txBody>
      </p:sp>
      <p:pic>
        <p:nvPicPr>
          <p:cNvPr id="8" name="Imagen29"/>
          <p:cNvPicPr/>
          <p:nvPr/>
        </p:nvPicPr>
        <p:blipFill rotWithShape="1">
          <a:blip r:embed="rId2"/>
          <a:srcRect l="51502" t="35093" r="1101" b="58464"/>
          <a:stretch/>
        </p:blipFill>
        <p:spPr bwMode="auto">
          <a:xfrm>
            <a:off x="554788" y="2232993"/>
            <a:ext cx="8974223" cy="847091"/>
          </a:xfrm>
          <a:prstGeom prst="rect">
            <a:avLst/>
          </a:prstGeom>
        </p:spPr>
      </p:pic>
      <p:pic>
        <p:nvPicPr>
          <p:cNvPr id="9" name="Imagen30"/>
          <p:cNvPicPr/>
          <p:nvPr/>
        </p:nvPicPr>
        <p:blipFill rotWithShape="1">
          <a:blip r:embed="rId3"/>
          <a:srcRect l="51546" t="38804" r="1100" b="56756"/>
          <a:stretch/>
        </p:blipFill>
        <p:spPr bwMode="auto">
          <a:xfrm>
            <a:off x="554788" y="3770083"/>
            <a:ext cx="8974223" cy="5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554788" y="1358238"/>
            <a:ext cx="9762920" cy="1106919"/>
          </a:xfrm>
        </p:spPr>
        <p:txBody>
          <a:bodyPr>
            <a:noAutofit/>
          </a:bodyPr>
          <a:lstStyle/>
          <a:p>
            <a:pPr algn="just" hangingPunct="0"/>
            <a:r>
              <a:rPr lang="es-CO" i="1" dirty="0"/>
              <a:t>E</a:t>
            </a:r>
            <a:r>
              <a:rPr lang="es-CO" i="1" dirty="0" smtClean="0"/>
              <a:t>l </a:t>
            </a:r>
            <a:r>
              <a:rPr lang="es-CO" i="1" dirty="0"/>
              <a:t>usuario </a:t>
            </a:r>
            <a:r>
              <a:rPr lang="es-CO" i="1" dirty="0" smtClean="0"/>
              <a:t>tendrá </a:t>
            </a:r>
            <a:r>
              <a:rPr lang="es-CO" i="1" dirty="0"/>
              <a:t>permisos de escritura, los pertenecientes al mismo grupo del usuario y otros podrán únicamente leer y ejecutar lo que se encuentre en nuestro directorio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554788" y="3411233"/>
            <a:ext cx="11179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i="1" dirty="0" smtClean="0"/>
              <a:t>Creamos nuestro archivo </a:t>
            </a:r>
            <a:r>
              <a:rPr lang="es-CO" sz="2400" i="1" dirty="0"/>
              <a:t>“</a:t>
            </a:r>
            <a:r>
              <a:rPr lang="es-CO" sz="2400" b="1" i="1" dirty="0"/>
              <a:t>index.html</a:t>
            </a:r>
            <a:r>
              <a:rPr lang="es-CO" sz="2400" i="1" dirty="0"/>
              <a:t>” </a:t>
            </a:r>
            <a:r>
              <a:rPr lang="es-CO" sz="2400" i="1" dirty="0" smtClean="0"/>
              <a:t>.</a:t>
            </a:r>
            <a:endParaRPr lang="es-CO" sz="2400" dirty="0"/>
          </a:p>
        </p:txBody>
      </p:sp>
      <p:pic>
        <p:nvPicPr>
          <p:cNvPr id="10" name="Imagen31"/>
          <p:cNvPicPr/>
          <p:nvPr/>
        </p:nvPicPr>
        <p:blipFill rotWithShape="1">
          <a:blip r:embed="rId2"/>
          <a:srcRect l="51375" t="40666" r="1565" b="52933"/>
          <a:stretch/>
        </p:blipFill>
        <p:spPr bwMode="auto">
          <a:xfrm>
            <a:off x="554788" y="2536990"/>
            <a:ext cx="8685465" cy="737937"/>
          </a:xfrm>
          <a:prstGeom prst="rect">
            <a:avLst/>
          </a:prstGeom>
        </p:spPr>
      </p:pic>
      <p:pic>
        <p:nvPicPr>
          <p:cNvPr id="11" name="Imagen32"/>
          <p:cNvPicPr/>
          <p:nvPr/>
        </p:nvPicPr>
        <p:blipFill rotWithShape="1">
          <a:blip r:embed="rId3"/>
          <a:srcRect l="51494" t="42480" r="1367" b="54549"/>
          <a:stretch/>
        </p:blipFill>
        <p:spPr bwMode="auto">
          <a:xfrm>
            <a:off x="554787" y="3944731"/>
            <a:ext cx="8685465" cy="3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288787"/>
            <a:ext cx="9391071" cy="4582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b="1" i="1" dirty="0" smtClean="0"/>
              <a:t>Index.html :</a:t>
            </a:r>
          </a:p>
          <a:p>
            <a:pPr marL="0" indent="0" hangingPunct="0">
              <a:buNone/>
            </a:pPr>
            <a:r>
              <a:rPr lang="es-CO" sz="2000" i="1" dirty="0" smtClean="0"/>
              <a:t>&lt;</a:t>
            </a:r>
            <a:r>
              <a:rPr lang="es-CO" sz="2000" i="1" dirty="0" err="1"/>
              <a:t>html</a:t>
            </a:r>
            <a:r>
              <a:rPr lang="es-CO" sz="2000" i="1" dirty="0"/>
              <a:t>&gt;</a:t>
            </a:r>
          </a:p>
          <a:p>
            <a:pPr marL="0" indent="0" hangingPunct="0">
              <a:buNone/>
            </a:pPr>
            <a:r>
              <a:rPr lang="es-CO" sz="2000" i="1" dirty="0"/>
              <a:t>  &lt;head&gt;</a:t>
            </a:r>
          </a:p>
          <a:p>
            <a:pPr marL="0" indent="0" hangingPunct="0">
              <a:buNone/>
            </a:pPr>
            <a:r>
              <a:rPr lang="es-CO" sz="2000" i="1" dirty="0"/>
              <a:t>    &lt;</a:t>
            </a:r>
            <a:r>
              <a:rPr lang="es-CO" sz="2000" i="1" dirty="0" err="1"/>
              <a:t>title</a:t>
            </a:r>
            <a:r>
              <a:rPr lang="es-CO" sz="2000" i="1" dirty="0"/>
              <a:t>&gt; Directorio Operativos &lt;/</a:t>
            </a:r>
            <a:r>
              <a:rPr lang="es-CO" sz="2000" i="1" dirty="0" err="1"/>
              <a:t>title</a:t>
            </a:r>
            <a:r>
              <a:rPr lang="es-CO" sz="2000" i="1" dirty="0"/>
              <a:t>&gt;</a:t>
            </a:r>
          </a:p>
          <a:p>
            <a:pPr marL="0" indent="0" hangingPunct="0">
              <a:buNone/>
            </a:pPr>
            <a:r>
              <a:rPr lang="es-CO" sz="2000" i="1" dirty="0"/>
              <a:t>  &lt;/head&gt;</a:t>
            </a:r>
          </a:p>
          <a:p>
            <a:pPr marL="0" indent="0" hangingPunct="0">
              <a:buNone/>
            </a:pPr>
            <a:r>
              <a:rPr lang="es-CO" sz="2000" i="1" dirty="0"/>
              <a:t>  &lt;</a:t>
            </a:r>
            <a:r>
              <a:rPr lang="es-CO" sz="2000" i="1" dirty="0" err="1"/>
              <a:t>body</a:t>
            </a:r>
            <a:r>
              <a:rPr lang="es-CO" sz="2000" i="1" dirty="0"/>
              <a:t>&gt;</a:t>
            </a:r>
          </a:p>
          <a:p>
            <a:pPr marL="0" indent="0" hangingPunct="0">
              <a:buNone/>
            </a:pPr>
            <a:r>
              <a:rPr lang="es-CO" sz="2000" i="1" dirty="0"/>
              <a:t>    &lt;h1&gt; !!Hola!! Saludos desde /</a:t>
            </a:r>
            <a:r>
              <a:rPr lang="es-CO" sz="2000" i="1" dirty="0" smtClean="0"/>
              <a:t>var/www/operativos.com</a:t>
            </a:r>
            <a:endParaRPr lang="es-CO" sz="2000" i="1" dirty="0"/>
          </a:p>
          <a:p>
            <a:pPr marL="0" indent="0" hangingPunct="0">
              <a:buNone/>
            </a:pPr>
            <a:r>
              <a:rPr lang="es-CO" sz="2000" i="1" dirty="0"/>
              <a:t>    &lt;</a:t>
            </a:r>
            <a:r>
              <a:rPr lang="es-CO" sz="2000" i="1" dirty="0" err="1"/>
              <a:t>br</a:t>
            </a:r>
            <a:r>
              <a:rPr lang="es-CO" sz="2000" i="1" dirty="0"/>
              <a:t>&gt;</a:t>
            </a:r>
          </a:p>
          <a:p>
            <a:pPr marL="0" indent="0" hangingPunct="0">
              <a:buNone/>
            </a:pPr>
            <a:r>
              <a:rPr lang="es-CO" sz="2000" i="1" dirty="0"/>
              <a:t>    &lt;h2&gt; Has logrado </a:t>
            </a:r>
            <a:r>
              <a:rPr lang="es-CO" sz="2000" i="1" dirty="0" smtClean="0"/>
              <a:t>acceder </a:t>
            </a:r>
            <a:r>
              <a:rPr lang="es-CO" sz="2000" i="1" dirty="0"/>
              <a:t>a nuestro directorio, todo funciona de maravilla</a:t>
            </a:r>
          </a:p>
          <a:p>
            <a:pPr marL="0" indent="0" hangingPunct="0">
              <a:buNone/>
            </a:pPr>
            <a:r>
              <a:rPr lang="es-CO" sz="2000" i="1" dirty="0"/>
              <a:t>  &lt;/</a:t>
            </a:r>
            <a:r>
              <a:rPr lang="es-CO" sz="2000" i="1" dirty="0" err="1"/>
              <a:t>body</a:t>
            </a:r>
            <a:r>
              <a:rPr lang="es-CO" sz="2000" i="1" dirty="0"/>
              <a:t>&gt;</a:t>
            </a:r>
          </a:p>
          <a:p>
            <a:pPr marL="0" indent="0" hangingPunct="0">
              <a:buNone/>
            </a:pPr>
            <a:r>
              <a:rPr lang="es-CO" sz="2000" i="1" dirty="0"/>
              <a:t>&lt;/</a:t>
            </a:r>
            <a:r>
              <a:rPr lang="es-CO" sz="2000" i="1" dirty="0" err="1"/>
              <a:t>html</a:t>
            </a:r>
            <a:r>
              <a:rPr lang="es-CO" sz="2000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507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554788" y="2414347"/>
            <a:ext cx="9762920" cy="743278"/>
          </a:xfrm>
        </p:spPr>
        <p:txBody>
          <a:bodyPr>
            <a:noAutofit/>
          </a:bodyPr>
          <a:lstStyle/>
          <a:p>
            <a:pPr algn="just" hangingPunct="0"/>
            <a:r>
              <a:rPr lang="es-CO" i="1" dirty="0" smtClean="0"/>
              <a:t>Creamos un </a:t>
            </a:r>
            <a:r>
              <a:rPr lang="es-CO" i="1" dirty="0"/>
              <a:t>archivo </a:t>
            </a:r>
            <a:r>
              <a:rPr lang="es-CO" i="1" dirty="0" smtClean="0"/>
              <a:t>que </a:t>
            </a:r>
            <a:r>
              <a:rPr lang="es-CO" i="1" dirty="0"/>
              <a:t>contenga las directivas para la ejecución </a:t>
            </a:r>
            <a:r>
              <a:rPr lang="es-CO" i="1" dirty="0" smtClean="0"/>
              <a:t>del directorio operativos.com en </a:t>
            </a:r>
            <a:r>
              <a:rPr lang="es-CO" i="1" dirty="0"/>
              <a:t>Apache.</a:t>
            </a:r>
            <a:endParaRPr lang="es-CO" dirty="0"/>
          </a:p>
        </p:txBody>
      </p:sp>
      <p:pic>
        <p:nvPicPr>
          <p:cNvPr id="7" name="Imagen34"/>
          <p:cNvPicPr/>
          <p:nvPr/>
        </p:nvPicPr>
        <p:blipFill rotWithShape="1">
          <a:blip r:embed="rId2"/>
          <a:srcRect l="50215" t="44944" r="1900" b="52571"/>
          <a:stretch/>
        </p:blipFill>
        <p:spPr bwMode="auto">
          <a:xfrm>
            <a:off x="554787" y="3334088"/>
            <a:ext cx="9817768" cy="3529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726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506955"/>
            <a:ext cx="9144000" cy="959268"/>
          </a:xfrm>
        </p:spPr>
        <p:txBody>
          <a:bodyPr/>
          <a:lstStyle/>
          <a:p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una Página Web?</a:t>
            </a: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239691" y="2218626"/>
            <a:ext cx="5414210" cy="1752483"/>
          </a:xfrm>
        </p:spPr>
        <p:txBody>
          <a:bodyPr>
            <a:normAutofit/>
          </a:bodyPr>
          <a:lstStyle/>
          <a:p>
            <a:pPr algn="just"/>
            <a:r>
              <a:rPr lang="es-CO" i="1" dirty="0"/>
              <a:t>E</a:t>
            </a:r>
            <a:r>
              <a:rPr lang="es-CO" i="1" dirty="0" smtClean="0"/>
              <a:t>s </a:t>
            </a:r>
            <a:r>
              <a:rPr lang="es-CO" i="1" dirty="0"/>
              <a:t>un documento capaz de contener texto, sonido, vídeo, programas, enlaces e imágenes adaptada para la World Wide Web (WWW) y que puede ser accedida mediante un navegador web. </a:t>
            </a:r>
            <a:endParaRPr lang="es-ES_tradnl" sz="4000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7" t="24374" r="26189" b="39260"/>
          <a:stretch/>
        </p:blipFill>
        <p:spPr>
          <a:xfrm>
            <a:off x="526724" y="2218626"/>
            <a:ext cx="5712967" cy="252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763582" y="1288787"/>
            <a:ext cx="9391071" cy="4582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s-CO" b="1" i="1" dirty="0" err="1" smtClean="0"/>
              <a:t>operativos.com.conf</a:t>
            </a:r>
            <a:r>
              <a:rPr lang="es-CO" b="1" i="1" dirty="0" smtClean="0"/>
              <a:t> :</a:t>
            </a:r>
          </a:p>
          <a:p>
            <a:pPr marL="0" indent="0" hangingPunct="0">
              <a:buNone/>
            </a:pPr>
            <a:endParaRPr lang="es-CO" b="1" i="1" dirty="0" smtClean="0"/>
          </a:p>
          <a:p>
            <a:pPr marL="0" indent="0" hangingPunct="0">
              <a:buNone/>
            </a:pPr>
            <a:r>
              <a:rPr lang="en-US" sz="2400" i="1" dirty="0"/>
              <a:t>&lt;</a:t>
            </a:r>
            <a:r>
              <a:rPr lang="en-US" sz="2400" i="1" dirty="0" err="1"/>
              <a:t>VirtualHost</a:t>
            </a:r>
            <a:r>
              <a:rPr lang="en-US" sz="2400" i="1" dirty="0"/>
              <a:t> *:8085&gt;</a:t>
            </a:r>
            <a:endParaRPr lang="es-CO" sz="2400" dirty="0"/>
          </a:p>
          <a:p>
            <a:pPr marL="0" indent="0" hangingPunct="0">
              <a:buNone/>
            </a:pPr>
            <a:r>
              <a:rPr lang="en-US" sz="2400" i="1" dirty="0" smtClean="0"/>
              <a:t>  </a:t>
            </a:r>
            <a:r>
              <a:rPr lang="en-US" sz="2400" i="1" dirty="0" err="1" smtClean="0"/>
              <a:t>ServerAdmin</a:t>
            </a:r>
            <a:r>
              <a:rPr lang="en-US" sz="2400" i="1" dirty="0" smtClean="0"/>
              <a:t> </a:t>
            </a:r>
            <a:r>
              <a:rPr lang="en-US" sz="2400" i="1" dirty="0"/>
              <a:t>admin@operativos.com</a:t>
            </a:r>
            <a:endParaRPr lang="es-CO" sz="2400" dirty="0"/>
          </a:p>
          <a:p>
            <a:pPr marL="0" indent="0" hangingPunct="0">
              <a:buNone/>
            </a:pPr>
            <a:r>
              <a:rPr lang="en-US" sz="2400" i="1" dirty="0" smtClean="0"/>
              <a:t>  </a:t>
            </a:r>
            <a:r>
              <a:rPr lang="en-US" sz="2400" i="1" dirty="0" err="1" smtClean="0"/>
              <a:t>ServerName</a:t>
            </a:r>
            <a:r>
              <a:rPr lang="en-US" sz="2400" i="1" dirty="0" smtClean="0"/>
              <a:t> </a:t>
            </a:r>
            <a:r>
              <a:rPr lang="en-US" sz="2400" i="1" dirty="0"/>
              <a:t>operativos.com</a:t>
            </a:r>
            <a:endParaRPr lang="es-CO" sz="2400" dirty="0"/>
          </a:p>
          <a:p>
            <a:pPr marL="0" indent="0" hangingPunct="0">
              <a:buNone/>
            </a:pPr>
            <a:r>
              <a:rPr lang="es-CO" sz="2400" i="1" dirty="0" smtClean="0"/>
              <a:t>  </a:t>
            </a:r>
            <a:r>
              <a:rPr lang="es-CO" sz="2400" i="1" dirty="0" err="1" smtClean="0"/>
              <a:t>ServerAlias</a:t>
            </a:r>
            <a:r>
              <a:rPr lang="es-CO" sz="2400" i="1" dirty="0" smtClean="0"/>
              <a:t> </a:t>
            </a:r>
            <a:r>
              <a:rPr lang="es-CO" sz="2400" i="1" dirty="0"/>
              <a:t>www.operativos.com</a:t>
            </a:r>
            <a:endParaRPr lang="es-CO" sz="2400" dirty="0"/>
          </a:p>
          <a:p>
            <a:pPr marL="0" indent="0" hangingPunct="0">
              <a:buNone/>
            </a:pPr>
            <a:r>
              <a:rPr lang="es-CO" sz="2400" i="1" dirty="0" smtClean="0"/>
              <a:t>  </a:t>
            </a:r>
            <a:r>
              <a:rPr lang="es-CO" sz="2400" i="1" dirty="0" err="1" smtClean="0"/>
              <a:t>DocumentRoot</a:t>
            </a:r>
            <a:r>
              <a:rPr lang="es-CO" sz="2400" i="1" dirty="0" smtClean="0"/>
              <a:t> </a:t>
            </a:r>
            <a:r>
              <a:rPr lang="es-CO" sz="2400" i="1" dirty="0"/>
              <a:t>/</a:t>
            </a:r>
            <a:r>
              <a:rPr lang="es-CO" sz="2400" i="1" dirty="0" err="1"/>
              <a:t>var</a:t>
            </a:r>
            <a:r>
              <a:rPr lang="es-CO" sz="2400" i="1" dirty="0"/>
              <a:t>/www/operativos.com/</a:t>
            </a:r>
            <a:r>
              <a:rPr lang="es-CO" sz="2400" i="1" dirty="0" err="1"/>
              <a:t>html</a:t>
            </a:r>
            <a:endParaRPr lang="es-CO" sz="2400" dirty="0"/>
          </a:p>
          <a:p>
            <a:pPr marL="0" indent="0" hangingPunct="0">
              <a:buNone/>
            </a:pPr>
            <a:r>
              <a:rPr lang="en-US" sz="2400" i="1" dirty="0" smtClean="0"/>
              <a:t>  </a:t>
            </a:r>
            <a:r>
              <a:rPr lang="en-US" sz="2400" i="1" dirty="0" err="1" smtClean="0"/>
              <a:t>ErrorLog</a:t>
            </a:r>
            <a:r>
              <a:rPr lang="en-US" sz="2400" i="1" dirty="0" smtClean="0"/>
              <a:t> </a:t>
            </a:r>
            <a:r>
              <a:rPr lang="en-US" sz="2400" i="1" dirty="0"/>
              <a:t>${APACHE_LOG_DIR}/error.log</a:t>
            </a:r>
            <a:endParaRPr lang="es-CO" sz="2400" dirty="0"/>
          </a:p>
          <a:p>
            <a:pPr marL="0" indent="0" hangingPunct="0">
              <a:buNone/>
            </a:pPr>
            <a:r>
              <a:rPr lang="en-US" sz="2400" i="1" dirty="0" smtClean="0"/>
              <a:t>  </a:t>
            </a:r>
            <a:r>
              <a:rPr lang="en-US" sz="2400" i="1" dirty="0" err="1" smtClean="0"/>
              <a:t>CustomLog</a:t>
            </a:r>
            <a:r>
              <a:rPr lang="en-US" sz="2400" i="1" dirty="0" smtClean="0"/>
              <a:t> </a:t>
            </a:r>
            <a:r>
              <a:rPr lang="en-US" sz="2400" i="1" dirty="0"/>
              <a:t>${APACHE_LOG_DIR}/access.log combined</a:t>
            </a:r>
            <a:endParaRPr lang="es-CO" sz="2400" dirty="0"/>
          </a:p>
          <a:p>
            <a:pPr marL="0" indent="0" hangingPunct="0">
              <a:buNone/>
            </a:pPr>
            <a:r>
              <a:rPr lang="es-CO" sz="2400" i="1" dirty="0"/>
              <a:t>&lt;/</a:t>
            </a:r>
            <a:r>
              <a:rPr lang="es-CO" sz="2400" i="1" dirty="0" err="1"/>
              <a:t>VirtualHost</a:t>
            </a:r>
            <a:r>
              <a:rPr lang="es-CO" sz="2400" i="1" dirty="0"/>
              <a:t>&gt;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9817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554787" y="1499947"/>
            <a:ext cx="9762920" cy="473232"/>
          </a:xfrm>
        </p:spPr>
        <p:txBody>
          <a:bodyPr>
            <a:noAutofit/>
          </a:bodyPr>
          <a:lstStyle/>
          <a:p>
            <a:pPr algn="just" hangingPunct="0"/>
            <a:r>
              <a:rPr lang="es-CO" i="1" dirty="0"/>
              <a:t>A</a:t>
            </a:r>
            <a:r>
              <a:rPr lang="es-CO" i="1" dirty="0" smtClean="0"/>
              <a:t>ctivamos </a:t>
            </a:r>
            <a:r>
              <a:rPr lang="es-CO" i="1" dirty="0"/>
              <a:t>el puerto 8085 en Apache</a:t>
            </a:r>
            <a:endParaRPr lang="es-CO" dirty="0"/>
          </a:p>
        </p:txBody>
      </p:sp>
      <p:pic>
        <p:nvPicPr>
          <p:cNvPr id="4" name="Imagen41"/>
          <p:cNvPicPr/>
          <p:nvPr/>
        </p:nvPicPr>
        <p:blipFill rotWithShape="1">
          <a:blip r:embed="rId2"/>
          <a:srcRect l="51962" t="62004" r="2036" b="34616"/>
          <a:stretch/>
        </p:blipFill>
        <p:spPr bwMode="auto">
          <a:xfrm>
            <a:off x="554787" y="1973179"/>
            <a:ext cx="9230897" cy="401053"/>
          </a:xfrm>
          <a:prstGeom prst="rect">
            <a:avLst/>
          </a:prstGeom>
        </p:spPr>
      </p:pic>
      <p:pic>
        <p:nvPicPr>
          <p:cNvPr id="5" name="Imagen42"/>
          <p:cNvPicPr/>
          <p:nvPr/>
        </p:nvPicPr>
        <p:blipFill rotWithShape="1">
          <a:blip r:embed="rId3"/>
          <a:srcRect l="52302" t="38876" r="2460" b="32819"/>
          <a:stretch/>
        </p:blipFill>
        <p:spPr bwMode="auto">
          <a:xfrm>
            <a:off x="554787" y="2598820"/>
            <a:ext cx="9946106" cy="32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1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554787" y="1499947"/>
            <a:ext cx="9762920" cy="473232"/>
          </a:xfrm>
        </p:spPr>
        <p:txBody>
          <a:bodyPr>
            <a:noAutofit/>
          </a:bodyPr>
          <a:lstStyle/>
          <a:p>
            <a:pPr algn="just" hangingPunct="0"/>
            <a:r>
              <a:rPr lang="es-CO" i="1" dirty="0"/>
              <a:t>A</a:t>
            </a:r>
            <a:r>
              <a:rPr lang="es-CO" i="1" dirty="0" smtClean="0"/>
              <a:t>ctivamos y </a:t>
            </a:r>
            <a:r>
              <a:rPr lang="es-CO" i="1" dirty="0"/>
              <a:t>validamos las directivas </a:t>
            </a:r>
            <a:r>
              <a:rPr lang="es-CO" i="1" dirty="0" smtClean="0"/>
              <a:t>creadas anteriormente.</a:t>
            </a:r>
            <a:endParaRPr lang="es-CO" dirty="0"/>
          </a:p>
        </p:txBody>
      </p:sp>
      <p:pic>
        <p:nvPicPr>
          <p:cNvPr id="7" name="Imagen36"/>
          <p:cNvPicPr/>
          <p:nvPr/>
        </p:nvPicPr>
        <p:blipFill rotWithShape="1">
          <a:blip r:embed="rId2"/>
          <a:srcRect l="49640" t="46707" r="2373" b="41717"/>
          <a:stretch/>
        </p:blipFill>
        <p:spPr bwMode="auto">
          <a:xfrm>
            <a:off x="554786" y="1973179"/>
            <a:ext cx="9762921" cy="137962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54785" y="3641366"/>
            <a:ext cx="9762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i="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lang="es-CO" sz="2400" i="1" dirty="0" smtClean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est </a:t>
            </a:r>
            <a:r>
              <a:rPr lang="es-CO" sz="2400" i="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útil para encontrar errores de configuración del servidor</a:t>
            </a:r>
            <a:endParaRPr lang="es-CO" sz="2400" dirty="0"/>
          </a:p>
        </p:txBody>
      </p:sp>
      <p:pic>
        <p:nvPicPr>
          <p:cNvPr id="8" name="Imagen38"/>
          <p:cNvPicPr/>
          <p:nvPr/>
        </p:nvPicPr>
        <p:blipFill rotWithShape="1">
          <a:blip r:embed="rId3"/>
          <a:srcRect l="49966" t="46673" r="2094" b="43001"/>
          <a:stretch/>
        </p:blipFill>
        <p:spPr bwMode="auto">
          <a:xfrm>
            <a:off x="554787" y="4103031"/>
            <a:ext cx="9776329" cy="122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5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554787" y="1499947"/>
            <a:ext cx="9762920" cy="473232"/>
          </a:xfrm>
        </p:spPr>
        <p:txBody>
          <a:bodyPr>
            <a:noAutofit/>
          </a:bodyPr>
          <a:lstStyle/>
          <a:p>
            <a:pPr algn="just" hangingPunct="0"/>
            <a:r>
              <a:rPr lang="es-CO" i="1" dirty="0"/>
              <a:t>R</a:t>
            </a:r>
            <a:r>
              <a:rPr lang="es-CO" i="1" dirty="0" smtClean="0"/>
              <a:t>ecargamos </a:t>
            </a:r>
            <a:r>
              <a:rPr lang="es-CO" i="1" dirty="0"/>
              <a:t>el </a:t>
            </a:r>
            <a:r>
              <a:rPr lang="es-CO" i="1" dirty="0" smtClean="0"/>
              <a:t>servidor Apache.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568195" y="2820766"/>
            <a:ext cx="9762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i="1" dirty="0" smtClean="0"/>
              <a:t>Probamos </a:t>
            </a:r>
            <a:r>
              <a:rPr lang="es-CO" sz="2400" i="1" dirty="0"/>
              <a:t>que obtengamos respuesta del </a:t>
            </a:r>
            <a:r>
              <a:rPr lang="es-CO" sz="2400" i="1" dirty="0" smtClean="0"/>
              <a:t>puerto 8085</a:t>
            </a:r>
            <a:r>
              <a:rPr lang="es-CO" sz="2400" dirty="0" smtClean="0"/>
              <a:t>.</a:t>
            </a:r>
            <a:endParaRPr lang="es-CO" sz="2400" i="1" dirty="0" smtClean="0"/>
          </a:p>
        </p:txBody>
      </p:sp>
      <p:pic>
        <p:nvPicPr>
          <p:cNvPr id="9" name="Imagen39"/>
          <p:cNvPicPr/>
          <p:nvPr/>
        </p:nvPicPr>
        <p:blipFill rotWithShape="1">
          <a:blip r:embed="rId2"/>
          <a:srcRect l="50012" t="56304" r="2150" b="39112"/>
          <a:stretch/>
        </p:blipFill>
        <p:spPr bwMode="auto">
          <a:xfrm>
            <a:off x="554787" y="1969623"/>
            <a:ext cx="9343193" cy="546965"/>
          </a:xfrm>
          <a:prstGeom prst="rect">
            <a:avLst/>
          </a:prstGeom>
        </p:spPr>
      </p:pic>
      <p:pic>
        <p:nvPicPr>
          <p:cNvPr id="10" name="Imagen43"/>
          <p:cNvPicPr/>
          <p:nvPr/>
        </p:nvPicPr>
        <p:blipFill>
          <a:blip r:embed="rId3"/>
          <a:srcRect b="61215"/>
          <a:stretch>
            <a:fillRect/>
          </a:stretch>
        </p:blipFill>
        <p:spPr bwMode="auto">
          <a:xfrm>
            <a:off x="568195" y="3428999"/>
            <a:ext cx="9762921" cy="24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40E44-E9D9-534D-855B-415EB40F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506955"/>
            <a:ext cx="9144000" cy="959268"/>
          </a:xfrm>
        </p:spPr>
        <p:txBody>
          <a:bodyPr/>
          <a:lstStyle/>
          <a:p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un </a:t>
            </a:r>
            <a:r>
              <a:rPr lang="es-ES_tradn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Servelet</a:t>
            </a:r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4191" y="2059120"/>
            <a:ext cx="5414210" cy="2119180"/>
          </a:xfrm>
        </p:spPr>
        <p:txBody>
          <a:bodyPr>
            <a:normAutofit/>
          </a:bodyPr>
          <a:lstStyle/>
          <a:p>
            <a:pPr algn="just"/>
            <a:r>
              <a:rPr lang="es-CO" i="1" dirty="0"/>
              <a:t>E</a:t>
            </a:r>
            <a:r>
              <a:rPr lang="es-CO" i="1" dirty="0" smtClean="0"/>
              <a:t>s </a:t>
            </a:r>
            <a:r>
              <a:rPr lang="es-CO" i="1" dirty="0"/>
              <a:t>una clase en el lenguaje de programación Java, utilizada para ampliar las capacidades de un servidor. Estos son utilizados comúnmente para extender las aplicaciones alojadas por servidores web </a:t>
            </a:r>
            <a:endParaRPr lang="es-ES_tradnl" sz="4000" i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b="12715"/>
          <a:stretch/>
        </p:blipFill>
        <p:spPr>
          <a:xfrm>
            <a:off x="6464300" y="2059120"/>
            <a:ext cx="4660900" cy="261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7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506955"/>
            <a:ext cx="9144000" cy="959268"/>
          </a:xfrm>
        </p:spPr>
        <p:txBody>
          <a:bodyPr/>
          <a:lstStyle/>
          <a:p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Servidor HTTP Apache</a:t>
            </a: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69000" y="2060840"/>
            <a:ext cx="5414210" cy="2119180"/>
          </a:xfrm>
        </p:spPr>
        <p:txBody>
          <a:bodyPr>
            <a:normAutofit/>
          </a:bodyPr>
          <a:lstStyle/>
          <a:p>
            <a:pPr algn="just"/>
            <a:r>
              <a:rPr lang="es-CO" i="1" dirty="0"/>
              <a:t>E</a:t>
            </a:r>
            <a:r>
              <a:rPr lang="es-CO" i="1" dirty="0" smtClean="0"/>
              <a:t>s </a:t>
            </a:r>
            <a:r>
              <a:rPr lang="es-CO" i="1" dirty="0"/>
              <a:t>un servidor web HTTP de código abierto, para plataformas Unix (BSD, GNU/Linux, etc.), Microsoft Windows, Macintosh y otras. </a:t>
            </a:r>
            <a:endParaRPr lang="es-ES_tradnl" sz="4000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8" y="2059120"/>
            <a:ext cx="4391152" cy="32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6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506955"/>
            <a:ext cx="9144000" cy="959268"/>
          </a:xfrm>
        </p:spPr>
        <p:txBody>
          <a:bodyPr/>
          <a:lstStyle/>
          <a:p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 </a:t>
            </a:r>
            <a:r>
              <a:rPr lang="es-ES_tradn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Tomcat</a:t>
            </a: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54790" y="2076980"/>
            <a:ext cx="5414210" cy="3193520"/>
          </a:xfrm>
        </p:spPr>
        <p:txBody>
          <a:bodyPr>
            <a:noAutofit/>
          </a:bodyPr>
          <a:lstStyle/>
          <a:p>
            <a:pPr algn="just"/>
            <a:r>
              <a:rPr lang="es-CO" i="1" dirty="0" smtClean="0"/>
              <a:t>Funciona como </a:t>
            </a:r>
            <a:r>
              <a:rPr lang="es-CO" i="1" dirty="0"/>
              <a:t>un contenedor de </a:t>
            </a:r>
            <a:r>
              <a:rPr lang="es-CO" i="1" dirty="0" err="1"/>
              <a:t>servlets</a:t>
            </a:r>
            <a:r>
              <a:rPr lang="es-CO" i="1" dirty="0"/>
              <a:t> desarrollado bajo el proyecto </a:t>
            </a:r>
            <a:r>
              <a:rPr lang="es-CO" i="1" dirty="0" err="1"/>
              <a:t>Jakarta</a:t>
            </a:r>
            <a:r>
              <a:rPr lang="es-CO" i="1" dirty="0"/>
              <a:t> en la Apache Software </a:t>
            </a:r>
            <a:r>
              <a:rPr lang="es-CO" i="1" dirty="0" err="1"/>
              <a:t>Foundation</a:t>
            </a:r>
            <a:r>
              <a:rPr lang="es-CO" i="1" dirty="0"/>
              <a:t>. </a:t>
            </a:r>
            <a:endParaRPr lang="es-CO" i="1" dirty="0" smtClean="0"/>
          </a:p>
          <a:p>
            <a:pPr algn="just"/>
            <a:r>
              <a:rPr lang="es-CO" i="1" dirty="0" smtClean="0"/>
              <a:t>Implementa </a:t>
            </a:r>
            <a:r>
              <a:rPr lang="es-CO" i="1" dirty="0"/>
              <a:t>las especificaciones de los </a:t>
            </a:r>
            <a:r>
              <a:rPr lang="es-CO" i="1" dirty="0" err="1"/>
              <a:t>servlets</a:t>
            </a:r>
            <a:r>
              <a:rPr lang="es-CO" i="1" dirty="0"/>
              <a:t> y de </a:t>
            </a:r>
            <a:r>
              <a:rPr lang="es-CO" i="1" dirty="0" err="1"/>
              <a:t>JavaServer</a:t>
            </a:r>
            <a:r>
              <a:rPr lang="es-CO" i="1" dirty="0"/>
              <a:t> </a:t>
            </a:r>
            <a:r>
              <a:rPr lang="es-CO" i="1" dirty="0" err="1"/>
              <a:t>Pages</a:t>
            </a:r>
            <a:r>
              <a:rPr lang="es-CO" i="1" dirty="0"/>
              <a:t> (JSP) de Oracle </a:t>
            </a:r>
            <a:r>
              <a:rPr lang="es-CO" i="1" dirty="0" err="1" smtClean="0"/>
              <a:t>Corporation</a:t>
            </a:r>
            <a:r>
              <a:rPr lang="es-CO" i="1" dirty="0" smtClean="0"/>
              <a:t>.</a:t>
            </a:r>
            <a:endParaRPr lang="es-ES_tradnl" sz="4000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2076980"/>
            <a:ext cx="3541713" cy="35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1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506955"/>
            <a:ext cx="9144000" cy="959268"/>
          </a:xfrm>
        </p:spPr>
        <p:txBody>
          <a:bodyPr/>
          <a:lstStyle/>
          <a:p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 Servidor Apache</a:t>
            </a: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554788" y="2076980"/>
            <a:ext cx="9762920" cy="666220"/>
          </a:xfrm>
        </p:spPr>
        <p:txBody>
          <a:bodyPr>
            <a:noAutofit/>
          </a:bodyPr>
          <a:lstStyle/>
          <a:p>
            <a:pPr algn="just"/>
            <a:r>
              <a:rPr lang="es-ES_tradnl" i="1" dirty="0" smtClean="0"/>
              <a:t>Actualizamos las librerías de el S.O. y luego instalamos los servicios Apache.</a:t>
            </a:r>
            <a:endParaRPr lang="es-ES_tradnl" i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6" t="38474" r="23286" b="37576"/>
          <a:stretch/>
        </p:blipFill>
        <p:spPr>
          <a:xfrm>
            <a:off x="554788" y="2547257"/>
            <a:ext cx="9399720" cy="26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1032460" y="1425474"/>
            <a:ext cx="7961415" cy="427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400" i="1" dirty="0" smtClean="0"/>
              <a:t>Esta es </a:t>
            </a:r>
            <a:r>
              <a:rPr lang="es-CO" sz="2400" i="1" dirty="0"/>
              <a:t>la versión de Apache que tenemos </a:t>
            </a:r>
            <a:r>
              <a:rPr lang="es-CO" sz="2400" i="1" dirty="0" smtClean="0"/>
              <a:t>instalada.</a:t>
            </a:r>
            <a:endParaRPr lang="es-ES_tradnl" sz="2400" dirty="0"/>
          </a:p>
        </p:txBody>
      </p:sp>
      <p:pic>
        <p:nvPicPr>
          <p:cNvPr id="5" name="Imagen1"/>
          <p:cNvPicPr/>
          <p:nvPr/>
        </p:nvPicPr>
        <p:blipFill rotWithShape="1">
          <a:blip r:embed="rId2"/>
          <a:srcRect l="31823" t="34990" r="21167" b="55567"/>
          <a:stretch/>
        </p:blipFill>
        <p:spPr bwMode="auto">
          <a:xfrm>
            <a:off x="1032460" y="1852860"/>
            <a:ext cx="6475245" cy="879383"/>
          </a:xfrm>
          <a:prstGeom prst="rect">
            <a:avLst/>
          </a:prstGeom>
        </p:spPr>
      </p:pic>
      <p:sp>
        <p:nvSpPr>
          <p:cNvPr id="6" name="Subtítulo 2"/>
          <p:cNvSpPr txBox="1">
            <a:spLocks/>
          </p:cNvSpPr>
          <p:nvPr/>
        </p:nvSpPr>
        <p:spPr>
          <a:xfrm>
            <a:off x="1032459" y="2796461"/>
            <a:ext cx="7961415" cy="99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400" i="1" dirty="0"/>
              <a:t>Para comprobar que Apache se encuentre correctamente instalado buscamos la dirección IP anexa a nuestro </a:t>
            </a:r>
            <a:r>
              <a:rPr lang="es-CO" sz="2400" i="1" dirty="0" smtClean="0"/>
              <a:t>pc y la ingresamos como URL en un navegador web.</a:t>
            </a:r>
            <a:endParaRPr lang="es-ES_tradnl" sz="2400" dirty="0"/>
          </a:p>
        </p:txBody>
      </p:sp>
      <p:pic>
        <p:nvPicPr>
          <p:cNvPr id="7" name="Imagen2"/>
          <p:cNvPicPr/>
          <p:nvPr/>
        </p:nvPicPr>
        <p:blipFill rotWithShape="1">
          <a:blip r:embed="rId3"/>
          <a:srcRect l="28974" t="44140" r="24784" b="49138"/>
          <a:stretch/>
        </p:blipFill>
        <p:spPr bwMode="auto">
          <a:xfrm>
            <a:off x="1032459" y="3950898"/>
            <a:ext cx="6475245" cy="6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2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3"/>
          <p:cNvPicPr/>
          <p:nvPr/>
        </p:nvPicPr>
        <p:blipFill>
          <a:blip r:embed="rId2"/>
          <a:srcRect t="3203" r="-94" b="4542"/>
          <a:stretch>
            <a:fillRect/>
          </a:stretch>
        </p:blipFill>
        <p:spPr bwMode="auto">
          <a:xfrm>
            <a:off x="914400" y="796756"/>
            <a:ext cx="10010273" cy="50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3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1278</TotalTime>
  <Words>914</Words>
  <Application>Microsoft Office PowerPoint</Application>
  <PresentationFormat>Panorámica</PresentationFormat>
  <Paragraphs>107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de Office</vt:lpstr>
      <vt:lpstr>Presentación de PowerPoint</vt:lpstr>
      <vt:lpstr>¿Qué es un Servidor?</vt:lpstr>
      <vt:lpstr>¿Qué es una Página Web?</vt:lpstr>
      <vt:lpstr>¿Qué es un Servelet?</vt:lpstr>
      <vt:lpstr>Servidor HTTP Apache</vt:lpstr>
      <vt:lpstr>Apache Tomcat</vt:lpstr>
      <vt:lpstr>Instalación Servidor Apache</vt:lpstr>
      <vt:lpstr>Presentación de PowerPoint</vt:lpstr>
      <vt:lpstr>Presentación de PowerPoint</vt:lpstr>
      <vt:lpstr>Configuración Servidor Apache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Instalación Tomcat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Configuración de un directorio web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Ángel Gómez</cp:lastModifiedBy>
  <cp:revision>50</cp:revision>
  <dcterms:created xsi:type="dcterms:W3CDTF">2019-03-06T15:22:16Z</dcterms:created>
  <dcterms:modified xsi:type="dcterms:W3CDTF">2020-03-18T15:06:22Z</dcterms:modified>
</cp:coreProperties>
</file>